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92" r:id="rId2"/>
    <p:sldId id="295" r:id="rId3"/>
    <p:sldId id="297" r:id="rId4"/>
    <p:sldId id="296" r:id="rId5"/>
    <p:sldId id="290" r:id="rId6"/>
    <p:sldId id="293" r:id="rId7"/>
    <p:sldId id="287" r:id="rId8"/>
    <p:sldId id="289" r:id="rId9"/>
    <p:sldId id="288" r:id="rId10"/>
    <p:sldId id="298" r:id="rId11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2781"/>
    <a:srgbClr val="672C94"/>
    <a:srgbClr val="66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69950" autoAdjust="0"/>
  </p:normalViewPr>
  <p:slideViewPr>
    <p:cSldViewPr snapToObjects="1">
      <p:cViewPr>
        <p:scale>
          <a:sx n="64" d="100"/>
          <a:sy n="64" d="100"/>
        </p:scale>
        <p:origin x="-2538" y="-3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99" d="100"/>
          <a:sy n="99" d="100"/>
        </p:scale>
        <p:origin x="-2256" y="-10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r">
              <a:defRPr sz="1200"/>
            </a:lvl1pPr>
          </a:lstStyle>
          <a:p>
            <a:fld id="{36875781-92B0-45B1-9181-6D63C194258A}" type="datetimeFigureOut">
              <a:rPr lang="en-US" smtClean="0"/>
              <a:pPr/>
              <a:t>1/8/2015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6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6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r">
              <a:defRPr sz="1200"/>
            </a:lvl1pPr>
          </a:lstStyle>
          <a:p>
            <a:fld id="{9268E24D-3B96-4486-B221-D41E284D048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2416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r">
              <a:defRPr sz="1200"/>
            </a:lvl1pPr>
          </a:lstStyle>
          <a:p>
            <a:fld id="{0230BDE6-4E85-4A6F-80F6-88781F3271F9}" type="datetimeFigureOut">
              <a:rPr lang="en-US" smtClean="0"/>
              <a:pPr/>
              <a:t>1/8/2015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1" tIns="46586" rIns="93171" bIns="46586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1" tIns="46586" rIns="93171" bIns="4658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6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6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r">
              <a:defRPr sz="1200"/>
            </a:lvl1pPr>
          </a:lstStyle>
          <a:p>
            <a:fld id="{EB425539-E251-4053-9A4D-8F8D7FFF5CE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9288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25539-E251-4053-9A4D-8F8D7FFF5CE1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611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“Develop additional studies</a:t>
            </a:r>
            <a:r>
              <a:rPr lang="en-US" baseline="0" dirty="0" smtClean="0">
                <a:solidFill>
                  <a:schemeClr val="tx1"/>
                </a:solidFill>
              </a:rPr>
              <a:t> piece” added after CPCRN decided to officially move forward with this group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25539-E251-4053-9A4D-8F8D7FFF5CE1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673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Response rates among grantees have been excellent and ranged from 96-100%; 2014 response rates are pending survey administration.  In 2012, 24 of 33 states/tribes (69%) completed the unfunded survey. Unfunded survey was a study specifically identified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an opportunity by the broader CPCRN.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 2013-2014, Dr.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Escoffery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led the design and implementation of qualitative in-depth interviews with 14 grantee sites to further our understanding of grantee’s EBI implementation efforts, including transitioning from primarily providing screening services to integrating population-level promotion activities.  All interviews have been coded 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Nvivo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matrices for key themes are being created, and case study summaries will be developed, in consultation with CDC (Dr.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DeGroff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</a:t>
            </a:r>
          </a:p>
          <a:p>
            <a:endParaRPr lang="en-US" sz="1200" kern="1200" dirty="0" smtClean="0">
              <a:solidFill>
                <a:srgbClr val="FF0000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25539-E251-4053-9A4D-8F8D7FFF5CE1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0785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25539-E251-4053-9A4D-8F8D7FFF5CE1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717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Examples</a:t>
            </a:r>
            <a:r>
              <a:rPr lang="en-US" b="1" baseline="0" dirty="0" smtClean="0"/>
              <a:t> of how centers participated:</a:t>
            </a:r>
          </a:p>
          <a:p>
            <a:pPr marL="171450" indent="-171450">
              <a:buFontTx/>
              <a:buChar char="-"/>
            </a:pPr>
            <a:r>
              <a:rPr lang="en-US" b="1" baseline="0" dirty="0" smtClean="0"/>
              <a:t>Develop measures</a:t>
            </a:r>
          </a:p>
          <a:p>
            <a:pPr marL="171450" indent="-171450">
              <a:buFontTx/>
              <a:buChar char="-"/>
            </a:pPr>
            <a:r>
              <a:rPr lang="en-US" b="1" baseline="0" dirty="0" smtClean="0"/>
              <a:t>Review instrument (annually!)</a:t>
            </a:r>
          </a:p>
          <a:p>
            <a:pPr marL="171450" indent="-171450">
              <a:buFontTx/>
              <a:buChar char="-"/>
            </a:pPr>
            <a:r>
              <a:rPr lang="en-US" b="1" baseline="0" dirty="0" smtClean="0"/>
              <a:t>Pilot-test instrument</a:t>
            </a:r>
          </a:p>
          <a:p>
            <a:pPr marL="171450" indent="-171450">
              <a:buFontTx/>
              <a:buChar char="-"/>
            </a:pPr>
            <a:r>
              <a:rPr lang="en-US" b="1" baseline="0" dirty="0" smtClean="0"/>
              <a:t>Co-author manuscripts</a:t>
            </a:r>
          </a:p>
          <a:p>
            <a:pPr marL="171450" indent="-171450">
              <a:buFontTx/>
              <a:buChar char="-"/>
            </a:pPr>
            <a:endParaRPr lang="en-US" b="1" baseline="0" dirty="0" smtClean="0"/>
          </a:p>
          <a:p>
            <a:pPr marL="171450" indent="-171450">
              <a:buFontTx/>
              <a:buChar char="-"/>
            </a:pPr>
            <a:r>
              <a:rPr lang="en-US" b="1" baseline="0" dirty="0" smtClean="0"/>
              <a:t>Coordinating center helped a lot, especially in Y1 with putting survey online (we were able to contract this out in later years)</a:t>
            </a:r>
          </a:p>
          <a:p>
            <a:pPr marL="0" indent="0">
              <a:buFontTx/>
              <a:buNone/>
            </a:pPr>
            <a:endParaRPr lang="en-US" b="1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25539-E251-4053-9A4D-8F8D7FFF5CE1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6460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We developed authorship</a:t>
            </a:r>
            <a:r>
              <a:rPr lang="en-US" b="1" baseline="0" dirty="0" smtClean="0"/>
              <a:t> guidelines that the group agreed to; would be nice to start with this this time around and refine either for whole CPCRN or for individual groups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25539-E251-4053-9A4D-8F8D7FFF5CE1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3104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25539-E251-4053-9A4D-8F8D7FFF5CE1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073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1169987"/>
            <a:ext cx="7543800" cy="1192213"/>
          </a:xfrm>
        </p:spPr>
        <p:txBody>
          <a:bodyPr wrap="square" anchor="ctr">
            <a:normAutofit/>
          </a:bodyPr>
          <a:lstStyle>
            <a:lvl1pPr marL="0" indent="0" algn="l">
              <a:spcAft>
                <a:spcPts val="0"/>
              </a:spcAft>
              <a:buNone/>
              <a:defRPr sz="4000" b="0" i="0" baseline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lvl="0"/>
            <a:r>
              <a:rPr lang="en-US" dirty="0" smtClean="0"/>
              <a:t>Main Slide Title Font is 40pt Georgia regular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90600" y="3009900"/>
            <a:ext cx="7772400" cy="1752600"/>
          </a:xfrm>
        </p:spPr>
        <p:txBody>
          <a:bodyPr>
            <a:normAutofit/>
          </a:bodyPr>
          <a:lstStyle>
            <a:lvl1pPr marL="0" indent="0" algn="l">
              <a:buNone/>
              <a:defRPr sz="2800" baseline="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font is 28pt Arial regular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id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331787"/>
            <a:ext cx="7543800" cy="963613"/>
          </a:xfrm>
        </p:spPr>
        <p:txBody>
          <a:bodyPr wrap="square" anchor="ctr">
            <a:normAutofit/>
          </a:bodyPr>
          <a:lstStyle>
            <a:lvl1pPr marL="0" indent="0" algn="l">
              <a:spcAft>
                <a:spcPts val="0"/>
              </a:spcAft>
              <a:buNone/>
              <a:defRPr sz="3200" b="0" i="0" baseline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lvl="0"/>
            <a:r>
              <a:rPr lang="en-US" dirty="0" smtClean="0"/>
              <a:t>Interior slide - 32 point Georgia Regular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990600" y="1752600"/>
            <a:ext cx="7543800" cy="4114800"/>
          </a:xfrm>
        </p:spPr>
        <p:txBody>
          <a:bodyPr/>
          <a:lstStyle>
            <a:lvl1pPr>
              <a:buFontTx/>
              <a:buNone/>
              <a:defRPr sz="3200" baseline="0"/>
            </a:lvl1pPr>
          </a:lstStyle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Slide body text is 24pt Arial regular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nimal footer graphic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/>
          <p:cNvSpPr>
            <a:spLocks noGrp="1"/>
          </p:cNvSpPr>
          <p:nvPr userDrawn="1">
            <p:ph type="title" idx="4294967295" hasCustomPrompt="1"/>
          </p:nvPr>
        </p:nvSpPr>
        <p:spPr>
          <a:xfrm>
            <a:off x="457200" y="2590800"/>
            <a:ext cx="8229600" cy="1143000"/>
          </a:xfrm>
        </p:spPr>
        <p:txBody>
          <a:bodyPr>
            <a:normAutofit/>
          </a:bodyPr>
          <a:lstStyle/>
          <a:p>
            <a:r>
              <a:rPr lang="en-US" sz="1000" dirty="0" smtClean="0">
                <a:solidFill>
                  <a:srgbClr val="660099"/>
                </a:solidFill>
                <a:latin typeface="Arial"/>
                <a:cs typeface="Arial"/>
              </a:rPr>
              <a:t>( minimal slide for charts/graphs/etc )</a:t>
            </a:r>
            <a:endParaRPr lang="en-US" sz="10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467600" cy="990600"/>
          </a:xfrm>
        </p:spPr>
        <p:txBody>
          <a:bodyPr/>
          <a:lstStyle>
            <a:lvl1pPr algn="l">
              <a:defRPr sz="4000" b="0">
                <a:solidFill>
                  <a:schemeClr val="bg1"/>
                </a:solidFill>
                <a:latin typeface="Georgia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467600" cy="4343400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400">
                <a:latin typeface="Arial" pitchFamily="34" charset="0"/>
                <a:cs typeface="Arial" pitchFamily="34" charset="0"/>
              </a:defRPr>
            </a:lvl3pPr>
            <a:lvl4pPr>
              <a:defRPr sz="2400">
                <a:latin typeface="Arial" pitchFamily="34" charset="0"/>
                <a:cs typeface="Arial" pitchFamily="34" charset="0"/>
              </a:defRPr>
            </a:lvl4pPr>
            <a:lvl5pPr>
              <a:defRPr sz="24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81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E2882C-A2A2-234C-A51F-5E29483AFB47}" type="datetimeFigureOut">
              <a:rPr lang="en-US" smtClean="0"/>
              <a:pPr/>
              <a:t>1/8/2015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C0977-E28B-DA4E-B986-0EE40A406C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Colorectal Cancer Control Program Workgroup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990600" y="2667000"/>
            <a:ext cx="7772400" cy="3124200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 smtClean="0"/>
              <a:t>Emory University – Co-chair</a:t>
            </a:r>
          </a:p>
          <a:p>
            <a:r>
              <a:rPr lang="en-US" sz="2000" dirty="0" smtClean="0"/>
              <a:t>Harvard University</a:t>
            </a:r>
          </a:p>
          <a:p>
            <a:r>
              <a:rPr lang="en-US" sz="2000" dirty="0" smtClean="0"/>
              <a:t>University of CA Los Angeles – Co-chair</a:t>
            </a:r>
          </a:p>
          <a:p>
            <a:r>
              <a:rPr lang="en-US" sz="2000" dirty="0" smtClean="0"/>
              <a:t>University of CO</a:t>
            </a:r>
          </a:p>
          <a:p>
            <a:r>
              <a:rPr lang="en-US" sz="2000" dirty="0" smtClean="0"/>
              <a:t>University of NC</a:t>
            </a:r>
          </a:p>
          <a:p>
            <a:r>
              <a:rPr lang="en-US" sz="2000" dirty="0" smtClean="0"/>
              <a:t>University of SC</a:t>
            </a:r>
          </a:p>
          <a:p>
            <a:r>
              <a:rPr lang="en-US" sz="2000" dirty="0" smtClean="0"/>
              <a:t>University of Texas Houston</a:t>
            </a:r>
          </a:p>
          <a:p>
            <a:r>
              <a:rPr lang="en-US" sz="2000" dirty="0" smtClean="0"/>
              <a:t>University of WA – Chair</a:t>
            </a:r>
          </a:p>
          <a:p>
            <a:r>
              <a:rPr lang="en-US" sz="2000" dirty="0" smtClean="0"/>
              <a:t>Washington University at St. Louis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85487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CRCCP Workgroup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Study EBI adoption, implementation, maintenance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Implement Annual Grantee Survey 2011-2014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Develop additional studies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Collaborate with CDC evaluation team</a:t>
            </a:r>
          </a:p>
        </p:txBody>
      </p:sp>
    </p:spTree>
    <p:extLst>
      <p:ext uri="{BB962C8B-B14F-4D97-AF65-F5344CB8AC3E}">
        <p14:creationId xmlns:p14="http://schemas.microsoft.com/office/powerpoint/2010/main" val="231157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6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990600"/>
          </a:xfrm>
        </p:spPr>
        <p:txBody>
          <a:bodyPr/>
          <a:lstStyle/>
          <a:p>
            <a:pPr eaLnBrk="1" hangingPunct="1"/>
            <a:r>
              <a:rPr lang="en-US" dirty="0" smtClean="0"/>
              <a:t>Annual Grantee Survey Goals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 eaLnBrk="1" fontAlgn="auto" hangingPunct="1">
              <a:lnSpc>
                <a:spcPct val="12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Understand how grantees are implementing CDC’s Colorectal Cancer Control Program (CRCCP)  </a:t>
            </a:r>
            <a:br>
              <a:rPr lang="en-US" dirty="0" smtClean="0"/>
            </a:br>
            <a:endParaRPr lang="en-US" dirty="0" smtClean="0"/>
          </a:p>
          <a:p>
            <a:pPr marL="514350" indent="-514350" eaLnBrk="1" fontAlgn="auto" hangingPunct="1">
              <a:lnSpc>
                <a:spcPct val="12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Establish a baseline to assess how implementation changes each year</a:t>
            </a:r>
            <a:br>
              <a:rPr lang="en-US" dirty="0" smtClean="0"/>
            </a:br>
            <a:endParaRPr lang="en-US" dirty="0" smtClean="0"/>
          </a:p>
          <a:p>
            <a:pPr marL="514350" indent="-514350" eaLnBrk="1" fontAlgn="auto" hangingPunct="1">
              <a:lnSpc>
                <a:spcPct val="12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Collect information related to technical assistance and training needs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640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610600" cy="990600"/>
          </a:xfrm>
        </p:spPr>
        <p:txBody>
          <a:bodyPr/>
          <a:lstStyle/>
          <a:p>
            <a:r>
              <a:rPr lang="en-US" sz="3600" dirty="0" smtClean="0"/>
              <a:t>Collaboration with CDC Evaluation Team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5150" y="1609023"/>
            <a:ext cx="7939238" cy="43434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Develop Annual Grantee Survey &amp; additional studies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Data collection, analysis, and interpretation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Integrate survey findings with other evaluation activities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Feedback to grantees (highlights report, webinars)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Broader dissemination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72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What We Did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1752600"/>
            <a:ext cx="8305800" cy="4114800"/>
          </a:xfrm>
        </p:spPr>
        <p:txBody>
          <a:bodyPr>
            <a:noAutofit/>
          </a:bodyPr>
          <a:lstStyle/>
          <a:p>
            <a:pPr marL="0" indent="0">
              <a:spcBef>
                <a:spcPts val="1800"/>
              </a:spcBef>
            </a:pPr>
            <a:r>
              <a:rPr lang="en-US" sz="2600" dirty="0" smtClean="0"/>
              <a:t>2011-2014:  annual grantee survey (2014 TBD, OMB)</a:t>
            </a:r>
          </a:p>
          <a:p>
            <a:pPr marL="0" indent="0">
              <a:spcBef>
                <a:spcPts val="1800"/>
              </a:spcBef>
            </a:pPr>
            <a:r>
              <a:rPr lang="en-US" sz="2600" dirty="0" smtClean="0"/>
              <a:t>2012:  surveyed 24 of 33 unfunded </a:t>
            </a:r>
            <a:r>
              <a:rPr lang="en-US" sz="2600" dirty="0"/>
              <a:t>states and tribes</a:t>
            </a:r>
            <a:r>
              <a:rPr lang="en-US" sz="2600" dirty="0" smtClean="0"/>
              <a:t>.</a:t>
            </a:r>
          </a:p>
          <a:p>
            <a:pPr marL="0" indent="0">
              <a:spcBef>
                <a:spcPts val="1800"/>
              </a:spcBef>
            </a:pPr>
            <a:r>
              <a:rPr lang="en-US" sz="2600" dirty="0" smtClean="0"/>
              <a:t>2013-2014:  conducted interviews </a:t>
            </a:r>
            <a:r>
              <a:rPr lang="en-US" sz="2600" dirty="0"/>
              <a:t>with 14 </a:t>
            </a:r>
            <a:r>
              <a:rPr lang="en-US" sz="2600" dirty="0" smtClean="0"/>
              <a:t>grantees </a:t>
            </a:r>
            <a:r>
              <a:rPr lang="en-US" sz="2600" dirty="0"/>
              <a:t>to </a:t>
            </a:r>
            <a:r>
              <a:rPr lang="en-US" sz="2600" dirty="0" smtClean="0"/>
              <a:t>deepen </a:t>
            </a:r>
            <a:r>
              <a:rPr lang="en-US" sz="2600" dirty="0"/>
              <a:t>understanding of </a:t>
            </a:r>
            <a:r>
              <a:rPr lang="en-US" sz="2600" dirty="0" smtClean="0"/>
              <a:t>EBI </a:t>
            </a:r>
            <a:r>
              <a:rPr lang="en-US" sz="2600" dirty="0"/>
              <a:t>implementation </a:t>
            </a:r>
            <a:r>
              <a:rPr lang="en-US" sz="2600" dirty="0" smtClean="0"/>
              <a:t>efforts</a:t>
            </a:r>
          </a:p>
          <a:p>
            <a:pPr marL="0" indent="0">
              <a:spcBef>
                <a:spcPts val="1800"/>
              </a:spcBef>
            </a:pPr>
            <a:r>
              <a:rPr lang="en-US" sz="2600" dirty="0" smtClean="0"/>
              <a:t>2014-2015: collaborating with CDC on other components of CRCCP evaluation</a:t>
            </a:r>
          </a:p>
        </p:txBody>
      </p:sp>
    </p:spTree>
    <p:extLst>
      <p:ext uri="{BB962C8B-B14F-4D97-AF65-F5344CB8AC3E}">
        <p14:creationId xmlns:p14="http://schemas.microsoft.com/office/powerpoint/2010/main" val="426866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What We Accomplished, So Far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pPr marL="0" indent="0">
              <a:spcBef>
                <a:spcPts val="1800"/>
              </a:spcBef>
            </a:pPr>
            <a:r>
              <a:rPr lang="en-US" sz="2800" dirty="0" smtClean="0"/>
              <a:t>3 peer-reviewed publications, 1 under review</a:t>
            </a:r>
          </a:p>
          <a:p>
            <a:pPr marL="0" indent="0">
              <a:spcBef>
                <a:spcPts val="1800"/>
              </a:spcBef>
            </a:pPr>
            <a:r>
              <a:rPr lang="en-US" sz="2800" dirty="0" smtClean="0"/>
              <a:t>4 scientific meetings (5 presentations/posters)</a:t>
            </a:r>
          </a:p>
          <a:p>
            <a:pPr marL="0" indent="0">
              <a:spcBef>
                <a:spcPts val="1800"/>
              </a:spcBef>
            </a:pPr>
            <a:r>
              <a:rPr lang="en-US" sz="2800" dirty="0" smtClean="0"/>
              <a:t>Shared findings with grantees </a:t>
            </a:r>
            <a:r>
              <a:rPr lang="en-US" sz="2800" dirty="0"/>
              <a:t>in their annual grantee highlights report (prepared by CDC</a:t>
            </a:r>
            <a:r>
              <a:rPr lang="en-US" sz="2800" dirty="0" smtClean="0"/>
              <a:t>)</a:t>
            </a:r>
          </a:p>
          <a:p>
            <a:pPr marL="0" indent="0">
              <a:spcBef>
                <a:spcPts val="1800"/>
              </a:spcBef>
            </a:pPr>
            <a:r>
              <a:rPr lang="en-US" sz="2800" dirty="0" smtClean="0"/>
              <a:t>Prepared brief for </a:t>
            </a:r>
            <a:r>
              <a:rPr lang="en-US" sz="2800" dirty="0"/>
              <a:t>Dr. </a:t>
            </a:r>
            <a:r>
              <a:rPr lang="en-US" sz="2800" dirty="0" err="1"/>
              <a:t>Kathi</a:t>
            </a:r>
            <a:r>
              <a:rPr lang="en-US" sz="2800" dirty="0"/>
              <a:t> Wilson as part of a CPCRN Report that could be shared with Congress to demonstrate research and practice activities related to the Community </a:t>
            </a:r>
            <a:r>
              <a:rPr lang="en-US" sz="2800" dirty="0" smtClean="0"/>
              <a:t>Guide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4561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How We Worked Together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marL="0" lvl="1" indent="0">
              <a:buNone/>
            </a:pPr>
            <a:r>
              <a:rPr lang="en-US" dirty="0" smtClean="0"/>
              <a:t>Organization and leadership</a:t>
            </a:r>
          </a:p>
          <a:p>
            <a:pPr marL="0" lvl="1" indent="0">
              <a:buNone/>
            </a:pP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sz="2000" dirty="0" smtClean="0"/>
              <a:t>Chair + 2 Co-chairs, research staff</a:t>
            </a:r>
          </a:p>
          <a:p>
            <a:pPr marL="0" lvl="1" indent="0">
              <a:buNone/>
            </a:pPr>
            <a:r>
              <a:rPr lang="en-US" dirty="0" smtClean="0"/>
              <a:t>Participation</a:t>
            </a:r>
          </a:p>
          <a:p>
            <a:pPr marL="0" lvl="1" indent="0">
              <a:buNone/>
            </a:pP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sz="2000" dirty="0" smtClean="0"/>
              <a:t>9 centers, varying roles and levels</a:t>
            </a:r>
          </a:p>
          <a:p>
            <a:pPr marL="0" lvl="1" indent="0">
              <a:buNone/>
            </a:pPr>
            <a:r>
              <a:rPr lang="en-US" dirty="0" smtClean="0"/>
              <a:t>Contributions</a:t>
            </a:r>
          </a:p>
          <a:p>
            <a:pPr marL="0" lvl="1" indent="0">
              <a:buNone/>
            </a:pP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sz="2000" dirty="0" smtClean="0"/>
              <a:t>Lots of survey development/drafts, especially at first</a:t>
            </a:r>
          </a:p>
          <a:p>
            <a:pPr marL="0" lvl="1" indent="0">
              <a:buNone/>
            </a:pPr>
            <a:r>
              <a:rPr lang="en-US" sz="2000"/>
              <a:t> </a:t>
            </a:r>
            <a:r>
              <a:rPr lang="en-US" sz="2000" smtClean="0"/>
              <a:t>   Tried to have funded participants doing most “grunt” work</a:t>
            </a:r>
            <a:endParaRPr lang="en-US" sz="2000" dirty="0" smtClean="0"/>
          </a:p>
          <a:p>
            <a:pPr marL="0" lvl="1" indent="0">
              <a:buNone/>
            </a:pPr>
            <a:r>
              <a:rPr lang="en-US" dirty="0" smtClean="0"/>
              <a:t>Productivity</a:t>
            </a:r>
          </a:p>
          <a:p>
            <a:pPr marL="0" lvl="1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Proposed papers shared with group; authors based on interest</a:t>
            </a:r>
          </a:p>
          <a:p>
            <a:pPr marL="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801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685800" y="331787"/>
            <a:ext cx="7848600" cy="963613"/>
          </a:xfrm>
        </p:spPr>
        <p:txBody>
          <a:bodyPr>
            <a:normAutofit/>
          </a:bodyPr>
          <a:lstStyle/>
          <a:p>
            <a:r>
              <a:rPr lang="en-US" sz="4000" dirty="0" smtClean="0"/>
              <a:t>What Worked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28600" y="1447800"/>
            <a:ext cx="8458200" cy="4343400"/>
          </a:xfrm>
        </p:spPr>
        <p:txBody>
          <a:bodyPr>
            <a:noAutofit/>
          </a:bodyPr>
          <a:lstStyle/>
          <a:p>
            <a:pPr marL="400050" lvl="1" indent="0">
              <a:buNone/>
            </a:pPr>
            <a:r>
              <a:rPr lang="en-US" sz="2400" dirty="0" smtClean="0"/>
              <a:t>What worked well…</a:t>
            </a:r>
          </a:p>
          <a:p>
            <a:pPr marL="741363" lvl="1" indent="0">
              <a:buNone/>
            </a:pPr>
            <a:r>
              <a:rPr lang="en-US" sz="2400" dirty="0" smtClean="0"/>
              <a:t>Opportunity to develop strong collaboration with CDC CRCCP    staff</a:t>
            </a:r>
          </a:p>
          <a:p>
            <a:pPr marL="741363" lvl="1" indent="0">
              <a:buNone/>
            </a:pPr>
            <a:r>
              <a:rPr lang="en-US" sz="2400" dirty="0" smtClean="0"/>
              <a:t>Activities still generating publication opportunities</a:t>
            </a:r>
          </a:p>
          <a:p>
            <a:pPr marL="741363" lvl="1" indent="0">
              <a:buNone/>
            </a:pPr>
            <a:r>
              <a:rPr lang="en-US" sz="2400" dirty="0" smtClean="0"/>
              <a:t>Co-chairs enjoyed working together</a:t>
            </a:r>
          </a:p>
          <a:p>
            <a:pPr marL="400050" lvl="1" indent="0">
              <a:buNone/>
            </a:pPr>
            <a:endParaRPr lang="en-US" sz="2400" dirty="0"/>
          </a:p>
          <a:p>
            <a:pPr marL="400050" lvl="1" indent="0">
              <a:buNone/>
            </a:pPr>
            <a:r>
              <a:rPr lang="en-US" sz="2400" dirty="0" smtClean="0"/>
              <a:t>What could have worked better…</a:t>
            </a:r>
          </a:p>
          <a:p>
            <a:pPr marL="400050" lvl="1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Late development of publication expectations</a:t>
            </a:r>
          </a:p>
          <a:p>
            <a:pPr marL="688975" lvl="1" indent="-288925">
              <a:buNone/>
            </a:pPr>
            <a:r>
              <a:rPr lang="en-US" sz="2400" dirty="0"/>
              <a:t> </a:t>
            </a:r>
            <a:r>
              <a:rPr lang="en-US" sz="2400" dirty="0" smtClean="0"/>
              <a:t>   Project activities still ongoing, how does transition in CPCRN member centers fit in?</a:t>
            </a:r>
          </a:p>
          <a:p>
            <a:pPr marL="400050" lvl="1" indent="0">
              <a:buNone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87898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Lessons Learned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lvl="1" indent="0">
              <a:spcBef>
                <a:spcPts val="1800"/>
              </a:spcBef>
              <a:buNone/>
            </a:pPr>
            <a:r>
              <a:rPr lang="en-US" sz="2400" dirty="0" smtClean="0"/>
              <a:t>Be open to new opportunities/shifts in </a:t>
            </a:r>
            <a:r>
              <a:rPr lang="en-US" sz="2400" dirty="0" err="1" smtClean="0"/>
              <a:t>workplan</a:t>
            </a:r>
            <a:endParaRPr lang="en-US" sz="2400" dirty="0" smtClean="0"/>
          </a:p>
          <a:p>
            <a:pPr marL="0" lvl="1" indent="0">
              <a:spcBef>
                <a:spcPts val="1800"/>
              </a:spcBef>
              <a:buNone/>
            </a:pPr>
            <a:r>
              <a:rPr lang="en-US" sz="2400" dirty="0" smtClean="0"/>
              <a:t>Build strong relationships with co-chairs</a:t>
            </a:r>
          </a:p>
          <a:p>
            <a:pPr marL="0" lvl="1" indent="0">
              <a:spcBef>
                <a:spcPts val="1800"/>
              </a:spcBef>
              <a:buNone/>
            </a:pPr>
            <a:r>
              <a:rPr lang="en-US" sz="2400" dirty="0" smtClean="0"/>
              <a:t>Plan for IRB: multicenter issues and CDC sign-off</a:t>
            </a:r>
          </a:p>
          <a:p>
            <a:pPr marL="0" lvl="1" indent="0">
              <a:spcBef>
                <a:spcPts val="1800"/>
              </a:spcBef>
              <a:buNone/>
            </a:pPr>
            <a:r>
              <a:rPr lang="en-US" sz="2400" dirty="0" smtClean="0"/>
              <a:t>Agree on publication expectations early on</a:t>
            </a:r>
          </a:p>
          <a:p>
            <a:pPr marL="0" lvl="1" indent="0">
              <a:spcBef>
                <a:spcPts val="1800"/>
              </a:spcBef>
              <a:buNone/>
            </a:pPr>
            <a:r>
              <a:rPr lang="en-US" sz="2400" dirty="0"/>
              <a:t> </a:t>
            </a:r>
            <a:r>
              <a:rPr lang="en-US" sz="2400" dirty="0" smtClean="0"/>
              <a:t>   </a:t>
            </a:r>
            <a:r>
              <a:rPr lang="en-US" sz="2000" dirty="0" smtClean="0"/>
              <a:t>What “counts” for authorship</a:t>
            </a:r>
          </a:p>
          <a:p>
            <a:pPr marL="0" lvl="1" indent="0">
              <a:spcBef>
                <a:spcPts val="1800"/>
              </a:spcBef>
              <a:buNone/>
            </a:pPr>
            <a:r>
              <a:rPr lang="en-US" sz="2000" dirty="0"/>
              <a:t> </a:t>
            </a:r>
            <a:r>
              <a:rPr lang="en-US" sz="2000" dirty="0" smtClean="0"/>
              <a:t>   Number of authors per center</a:t>
            </a:r>
          </a:p>
          <a:p>
            <a:pPr marL="0" lvl="1" indent="0">
              <a:spcBef>
                <a:spcPts val="1800"/>
              </a:spcBef>
              <a:buNone/>
            </a:pPr>
            <a:r>
              <a:rPr lang="en-US" sz="2400" dirty="0" smtClean="0"/>
              <a:t>Think carefully about staffing needs for subprojects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7179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424070" y="2590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Thank you!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Discussion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7885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542</Words>
  <Application>Microsoft Office PowerPoint</Application>
  <PresentationFormat>On-screen Show (4:3)</PresentationFormat>
  <Paragraphs>92</Paragraphs>
  <Slides>10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CRCCP Workgroup Goals</vt:lpstr>
      <vt:lpstr>Annual Grantee Survey Goals</vt:lpstr>
      <vt:lpstr>Collaboration with CDC Evaluation Team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you!  Discussion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2012-08-15T19:33:02Z</dcterms:created>
  <dcterms:modified xsi:type="dcterms:W3CDTF">2015-01-08T16:07:02Z</dcterms:modified>
</cp:coreProperties>
</file>